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9" r:id="rId3"/>
    <p:sldId id="265" r:id="rId4"/>
    <p:sldId id="256" r:id="rId5"/>
    <p:sldId id="257" r:id="rId6"/>
    <p:sldId id="258" r:id="rId7"/>
    <p:sldId id="263" r:id="rId8"/>
    <p:sldId id="27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664"/>
    <a:srgbClr val="32415F"/>
    <a:srgbClr val="304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/>
    <p:restoredTop sz="96327"/>
  </p:normalViewPr>
  <p:slideViewPr>
    <p:cSldViewPr snapToGrid="0" snapToObjects="1">
      <p:cViewPr>
        <p:scale>
          <a:sx n="53" d="100"/>
          <a:sy n="53" d="100"/>
        </p:scale>
        <p:origin x="360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4A7A3-F8B1-AE49-B1EF-BE00B0125BC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D8CA1-3AF4-304B-8C73-AD88074CEB0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0" y="3000375"/>
            <a:ext cx="9163050" cy="1162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2522220"/>
            <a:ext cx="116992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>
                <a:latin typeface="方正公文小标宋" panose="02000500000000000000" charset="-122"/>
                <a:ea typeface="方正公文小标宋" panose="02000500000000000000" charset="-122"/>
                <a:cs typeface="华康新综艺体W7" panose="040B0709000000000000" charset="-122"/>
              </a:rPr>
              <a:t>帝泊洱体验官征集</a:t>
            </a:r>
            <a:r>
              <a:rPr lang="zh-CN" altLang="en-US" sz="6600">
                <a:latin typeface="方正公文小标宋" panose="02000500000000000000" charset="-122"/>
                <a:ea typeface="方正公文小标宋" panose="02000500000000000000" charset="-122"/>
                <a:cs typeface="华康新综艺体W7" panose="040B0709000000000000" charset="-122"/>
              </a:rPr>
              <a:t>执行规划</a:t>
            </a:r>
            <a:endParaRPr lang="zh-CN" altLang="en-US" sz="6600">
              <a:latin typeface="方正公文小标宋" panose="02000500000000000000" charset="-122"/>
              <a:ea typeface="方正公文小标宋" panose="02000500000000000000" charset="-122"/>
              <a:cs typeface="华康新综艺体W7" panose="040B0709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object 9"/>
          <p:cNvSpPr/>
          <p:nvPr/>
        </p:nvSpPr>
        <p:spPr>
          <a:xfrm>
            <a:off x="3175" y="2233930"/>
            <a:ext cx="12188825" cy="3409315"/>
          </a:xfrm>
          <a:custGeom>
            <a:avLst/>
            <a:gdLst/>
            <a:ahLst/>
            <a:cxnLst/>
            <a:rect l="l" t="t" r="r" b="b"/>
            <a:pathLst>
              <a:path w="8019415" h="3409315">
                <a:moveTo>
                  <a:pt x="0" y="3409187"/>
                </a:moveTo>
                <a:lnTo>
                  <a:pt x="8019288" y="3409187"/>
                </a:lnTo>
                <a:lnTo>
                  <a:pt x="8019288" y="0"/>
                </a:lnTo>
                <a:lnTo>
                  <a:pt x="0" y="0"/>
                </a:lnTo>
                <a:lnTo>
                  <a:pt x="0" y="3409187"/>
                </a:lnTo>
                <a:close/>
              </a:path>
            </a:pathLst>
          </a:custGeom>
          <a:solidFill>
            <a:srgbClr val="FFCC31"/>
          </a:solidFill>
        </p:spPr>
        <p:txBody>
          <a:bodyPr wrap="square" lIns="0" tIns="0" rIns="0" bIns="0" rtlCol="0"/>
          <a:p>
            <a:endParaRPr b="1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149860" y="1734185"/>
            <a:ext cx="5315585" cy="5123815"/>
            <a:chOff x="-236" y="1605"/>
            <a:chExt cx="8371" cy="9195"/>
          </a:xfrm>
        </p:grpSpPr>
        <p:sp>
          <p:nvSpPr>
            <p:cNvPr id="6" name="圆角矩形 5"/>
            <p:cNvSpPr/>
            <p:nvPr/>
          </p:nvSpPr>
          <p:spPr>
            <a:xfrm>
              <a:off x="3287" y="1797"/>
              <a:ext cx="3765" cy="82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="1">
                <a:latin typeface="方正公文小标宋" panose="02000500000000000000" charset="-122"/>
                <a:ea typeface="方正公文小标宋" panose="02000500000000000000" charset="-122"/>
              </a:endParaRPr>
            </a:p>
          </p:txBody>
        </p:sp>
        <p:pic>
          <p:nvPicPr>
            <p:cNvPr id="5" name="图片 4" descr="51miz-E749399-995F9F0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-236" y="1605"/>
              <a:ext cx="8371" cy="919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015865" y="1101725"/>
            <a:ext cx="271462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000000"/>
                </a:solidFill>
                <a:latin typeface="方正公文小标宋" panose="02000500000000000000" charset="-122"/>
                <a:ea typeface="方正公文小标宋" panose="02000500000000000000" charset="-122"/>
                <a:cs typeface="微软雅黑" panose="020B0503020204020204" pitchFamily="34" charset="-122"/>
              </a:rPr>
              <a:t>C</a:t>
            </a:r>
            <a:r>
              <a:rPr sz="3600" spc="-5" dirty="0">
                <a:solidFill>
                  <a:srgbClr val="000000"/>
                </a:solidFill>
                <a:latin typeface="方正公文小标宋" panose="02000500000000000000" charset="-122"/>
                <a:ea typeface="方正公文小标宋" panose="02000500000000000000" charset="-122"/>
                <a:cs typeface="微软雅黑" panose="020B0503020204020204" pitchFamily="34" charset="-122"/>
              </a:rPr>
              <a:t>ontents</a:t>
            </a:r>
            <a:endParaRPr sz="3600">
              <a:latin typeface="方正公文小标宋" panose="02000500000000000000" charset="-122"/>
              <a:ea typeface="方正公文小标宋" panose="02000500000000000000" charset="-122"/>
              <a:cs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296535" y="2840355"/>
            <a:ext cx="547370" cy="6051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01</a:t>
            </a:r>
            <a:endParaRPr lang="en-US" altLang="zh-CN" b="1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296535" y="3697605"/>
            <a:ext cx="547370" cy="6051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02</a:t>
            </a:r>
            <a:endParaRPr lang="en-US" altLang="zh-CN" b="1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74715" y="2912745"/>
            <a:ext cx="33934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征集</a:t>
            </a:r>
            <a:r>
              <a:rPr lang="en-US" altLang="zh-CN" sz="2400" b="1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H5</a:t>
            </a:r>
            <a:r>
              <a:rPr lang="zh-CN" altLang="en-US" sz="2400" b="1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流程（含报价）</a:t>
            </a:r>
            <a:endParaRPr lang="zh-CN" altLang="en-US" sz="2400" b="1">
              <a:solidFill>
                <a:schemeClr val="tx1"/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74715" y="3764280"/>
            <a:ext cx="2946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自媒体传播配合</a:t>
            </a:r>
            <a:endParaRPr lang="zh-CN" altLang="en-US" sz="2400" b="1">
              <a:solidFill>
                <a:schemeClr val="bg1"/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345" y="2515235"/>
            <a:ext cx="2349500" cy="31280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31003" y="1033957"/>
            <a:ext cx="2755364" cy="409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72582" y="1044248"/>
            <a:ext cx="2755364" cy="409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13129" y="1044248"/>
            <a:ext cx="2755364" cy="40905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>
            <a:off x="177692" y="3079233"/>
            <a:ext cx="259216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77800" y="3325495"/>
            <a:ext cx="2700655" cy="718185"/>
            <a:chOff x="301680" y="2129996"/>
            <a:chExt cx="3864949" cy="93525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1229" y="2129996"/>
              <a:ext cx="3835400" cy="5715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680" y="2620747"/>
              <a:ext cx="3073400" cy="444500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3231301" y="2714326"/>
            <a:ext cx="24933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你总在纠结困扰</a:t>
            </a:r>
            <a:endParaRPr lang="en-US" altLang="zh-CN" kern="100" dirty="0"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r>
              <a:rPr lang="zh-CN" altLang="en-US" sz="240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美食</a:t>
            </a:r>
            <a:r>
              <a:rPr lang="en-US" altLang="zh-CN" sz="240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VS</a:t>
            </a:r>
            <a:r>
              <a:rPr lang="zh-CN" altLang="en-US" sz="240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减肥？</a:t>
            </a:r>
            <a:endParaRPr lang="zh-CN" altLang="zh-CN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99240" y="2643789"/>
            <a:ext cx="27046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想要不费工夫也能</a:t>
            </a:r>
            <a:endParaRPr lang="en-US" altLang="zh-CN" kern="100" dirty="0"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  <a:p>
            <a:r>
              <a:rPr lang="zh-CN" altLang="en-US" sz="3200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去掉油腻？</a:t>
            </a:r>
            <a:endParaRPr lang="zh-CN" altLang="zh-CN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78003" y="2490422"/>
            <a:ext cx="27046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那，</a:t>
            </a:r>
            <a:endParaRPr lang="en-US" altLang="zh-CN" sz="3200" kern="100" dirty="0"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  <a:p>
            <a:r>
              <a:rPr lang="zh-CN" altLang="en-US" sz="3200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你来对了！</a:t>
            </a:r>
            <a:endParaRPr lang="zh-CN" altLang="zh-CN" sz="3200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820" y="699135"/>
            <a:ext cx="6172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华康新综艺体W7" panose="040B0709000000000000" charset="-122"/>
                <a:ea typeface="华康新综艺体W7" panose="040B0709000000000000" charset="-122"/>
              </a:rPr>
              <a:t>USER FLOW</a:t>
            </a:r>
            <a:endParaRPr lang="en-US" altLang="zh-CN" sz="400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pic>
        <p:nvPicPr>
          <p:cNvPr id="2" name="图片 1" descr="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10" y="1043940"/>
            <a:ext cx="2845435" cy="5691505"/>
          </a:xfrm>
          <a:prstGeom prst="rect">
            <a:avLst/>
          </a:prstGeom>
        </p:spPr>
      </p:pic>
      <p:pic>
        <p:nvPicPr>
          <p:cNvPr id="3" name="图片 2" descr="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455" y="1027430"/>
            <a:ext cx="2845435" cy="5691505"/>
          </a:xfrm>
          <a:prstGeom prst="rect">
            <a:avLst/>
          </a:prstGeom>
        </p:spPr>
      </p:pic>
      <p:pic>
        <p:nvPicPr>
          <p:cNvPr id="12" name="图片 11" descr="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900" y="1026795"/>
            <a:ext cx="2845435" cy="5691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8576" y="1849372"/>
            <a:ext cx="2754000" cy="408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33963" y="1849372"/>
            <a:ext cx="2754000" cy="408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205273" y="1849372"/>
            <a:ext cx="2754000" cy="408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094521" y="1849372"/>
            <a:ext cx="2754000" cy="408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1265" y="2209265"/>
            <a:ext cx="23565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帝泊洱</a:t>
            </a:r>
            <a:endParaRPr lang="en-US" altLang="zh-CN" sz="1600" kern="100" dirty="0"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3200" b="1" kern="100" dirty="0"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不费功夫</a:t>
            </a:r>
            <a:endParaRPr lang="en-US" altLang="zh-CN" sz="3200" b="1" kern="100" dirty="0"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3200" b="1" kern="100" dirty="0"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体验官</a:t>
            </a:r>
            <a:endParaRPr lang="zh-CN" altLang="zh-CN" sz="1600" b="1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13162" y="2183773"/>
            <a:ext cx="2323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你只需要完成：</a:t>
            </a:r>
            <a:endParaRPr lang="zh-CN" altLang="en-US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0123" y="3752325"/>
            <a:ext cx="2025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火热招募中！</a:t>
            </a:r>
            <a:endParaRPr lang="zh-CN" altLang="en-US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20503" y="4428860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kern="100" dirty="0">
                <a:solidFill>
                  <a:schemeClr val="tx1"/>
                </a:solidFill>
                <a:highlight>
                  <a:srgbClr val="FFFF00"/>
                </a:highlight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免费喝</a:t>
            </a:r>
            <a:endParaRPr lang="en-US" altLang="zh-CN" sz="1600" kern="100" dirty="0">
              <a:solidFill>
                <a:schemeClr val="tx1"/>
              </a:solidFill>
              <a:highlight>
                <a:srgbClr val="FFFF00"/>
              </a:highlight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kern="100" dirty="0">
                <a:solidFill>
                  <a:schemeClr val="tx1"/>
                </a:solidFill>
                <a:highlight>
                  <a:srgbClr val="FFFF00"/>
                </a:highlight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茶</a:t>
            </a:r>
            <a:endParaRPr lang="en-US" altLang="zh-CN" sz="1600" kern="100" dirty="0">
              <a:solidFill>
                <a:schemeClr val="tx1"/>
              </a:solidFill>
              <a:highlight>
                <a:srgbClr val="FFFF00"/>
              </a:highlight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398555" y="443179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kern="100" dirty="0">
                <a:solidFill>
                  <a:schemeClr val="tx1"/>
                </a:solidFill>
                <a:highlight>
                  <a:srgbClr val="FFFF00"/>
                </a:highlight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千元大奖</a:t>
            </a:r>
            <a:endParaRPr kumimoji="1" lang="zh-CN" altLang="en-US" sz="1600" kern="100" dirty="0">
              <a:solidFill>
                <a:schemeClr val="tx1"/>
              </a:solidFill>
              <a:highlight>
                <a:srgbClr val="FFFF00"/>
              </a:highlight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171361" y="444073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kern="100" dirty="0">
                <a:solidFill>
                  <a:schemeClr val="tx1"/>
                </a:solidFill>
                <a:highlight>
                  <a:srgbClr val="FFFF00"/>
                </a:highlight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成为代言人</a:t>
            </a:r>
            <a:endParaRPr kumimoji="1" lang="zh-CN" altLang="en-US" sz="1600" kern="100" dirty="0">
              <a:solidFill>
                <a:schemeClr val="tx1"/>
              </a:solidFill>
              <a:highlight>
                <a:srgbClr val="FFFF00"/>
              </a:highlight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5012" y="5554558"/>
            <a:ext cx="2209018" cy="48185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立即体验</a:t>
            </a:r>
            <a:endParaRPr lang="zh-CN" altLang="en-US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87113" y="2676754"/>
            <a:ext cx="2364484" cy="20173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0"/>
              </a:spcAft>
            </a:pPr>
            <a:r>
              <a:rPr lang="en-US" altLang="zh-CN" kern="100" dirty="0">
                <a:solidFill>
                  <a:schemeClr val="tx1"/>
                </a:solidFill>
                <a:highlight>
                  <a:srgbClr val="FFFF00"/>
                </a:highlight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1/</a:t>
            </a:r>
            <a:endParaRPr lang="en-US" altLang="zh-CN" kern="100" dirty="0">
              <a:solidFill>
                <a:schemeClr val="tx1"/>
              </a:solidFill>
              <a:highlight>
                <a:srgbClr val="FFFF00"/>
              </a:highlight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>
              <a:spcAft>
                <a:spcPts val="0"/>
              </a:spcAft>
            </a:pPr>
            <a:endParaRPr lang="en-US" altLang="zh-CN" kern="100" dirty="0">
              <a:solidFill>
                <a:schemeClr val="tx1"/>
              </a:solidFill>
              <a:highlight>
                <a:srgbClr val="FFFF00"/>
              </a:highlight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>
              <a:spcAft>
                <a:spcPts val="0"/>
              </a:spcAft>
            </a:pPr>
            <a:r>
              <a:rPr lang="zh-CN" altLang="en-US" sz="2000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每天喝 </a:t>
            </a:r>
            <a:br>
              <a:rPr lang="en-US" altLang="zh-CN" sz="2000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</a:br>
            <a:r>
              <a:rPr lang="en-US" altLang="zh-CN" sz="2000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4</a:t>
            </a:r>
            <a:r>
              <a:rPr lang="zh-CN" altLang="en-US" sz="2000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支帝泊洱</a:t>
            </a:r>
            <a:endParaRPr lang="en-US" altLang="zh-CN" sz="2000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>
              <a:spcAft>
                <a:spcPts val="0"/>
              </a:spcAft>
            </a:pPr>
            <a:r>
              <a:rPr lang="zh-CN" altLang="en-US" sz="2000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普洱茶珍</a:t>
            </a:r>
            <a:endParaRPr lang="en-US" altLang="zh-CN" sz="2000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>
              <a:spcAft>
                <a:spcPts val="0"/>
              </a:spcAft>
            </a:pPr>
            <a:r>
              <a:rPr lang="zh-CN" altLang="en-US" sz="1200" kern="100" dirty="0">
                <a:solidFill>
                  <a:srgbClr val="FF0000"/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（茶珍由品牌免费提供）</a:t>
            </a:r>
            <a:endParaRPr lang="en-US" altLang="zh-CN" sz="1600" kern="100" dirty="0">
              <a:solidFill>
                <a:srgbClr val="FF0000"/>
              </a:solidFill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207013" y="2676754"/>
            <a:ext cx="2364484" cy="20173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0"/>
              </a:spcAft>
            </a:pPr>
            <a:r>
              <a:rPr lang="en-US" altLang="zh-CN" kern="100" dirty="0">
                <a:solidFill>
                  <a:schemeClr val="tx1"/>
                </a:solidFill>
                <a:highlight>
                  <a:srgbClr val="FFFF00"/>
                </a:highlight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2/</a:t>
            </a:r>
            <a:endParaRPr lang="en-US" altLang="zh-CN" kern="100" dirty="0">
              <a:solidFill>
                <a:schemeClr val="tx1"/>
              </a:solidFill>
              <a:highlight>
                <a:srgbClr val="FFFF00"/>
              </a:highlight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>
              <a:spcAft>
                <a:spcPts val="0"/>
              </a:spcAft>
            </a:pPr>
            <a:endParaRPr lang="en-US" altLang="zh-CN" kern="100" dirty="0">
              <a:solidFill>
                <a:schemeClr val="tx1"/>
              </a:solidFill>
              <a:highlight>
                <a:srgbClr val="FFFF00"/>
              </a:highlight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>
              <a:spcAft>
                <a:spcPts val="0"/>
              </a:spcAft>
            </a:pPr>
            <a:r>
              <a:rPr lang="zh-CN" altLang="en-US" sz="2000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微信小程序</a:t>
            </a:r>
            <a:endParaRPr lang="en-US" altLang="zh-CN" sz="2000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>
              <a:spcAft>
                <a:spcPts val="0"/>
              </a:spcAft>
            </a:pPr>
            <a:r>
              <a:rPr lang="zh-CN" altLang="en-US" sz="2000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每日打卡</a:t>
            </a:r>
            <a:endParaRPr lang="en-US" altLang="zh-CN" sz="2000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>
              <a:spcAft>
                <a:spcPts val="0"/>
              </a:spcAft>
            </a:pPr>
            <a:endParaRPr lang="en-US" altLang="zh-CN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13162" y="4780211"/>
            <a:ext cx="24384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早餐随餐</a:t>
            </a:r>
            <a:r>
              <a:rPr lang="en-US" altLang="zh-CN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/</a:t>
            </a: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餐后 </a:t>
            </a:r>
            <a:r>
              <a:rPr lang="en-US" altLang="zh-CN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1</a:t>
            </a: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支</a:t>
            </a:r>
            <a:endParaRPr lang="en-US" altLang="zh-CN" sz="1050" kern="100" dirty="0"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午餐随餐</a:t>
            </a:r>
            <a:r>
              <a:rPr lang="en-US" altLang="zh-CN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/</a:t>
            </a: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餐后 </a:t>
            </a:r>
            <a:r>
              <a:rPr lang="en-US" altLang="zh-CN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1</a:t>
            </a: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支</a:t>
            </a:r>
            <a:endParaRPr lang="en-US" altLang="zh-CN" sz="1050" kern="100" dirty="0"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下午茶（甜品时光）  </a:t>
            </a:r>
            <a:r>
              <a:rPr lang="en-US" altLang="zh-CN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1</a:t>
            </a: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支</a:t>
            </a:r>
            <a:endParaRPr lang="en-US" altLang="zh-CN" sz="1050" kern="100" dirty="0"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晚餐</a:t>
            </a:r>
            <a:r>
              <a:rPr lang="en-US" altLang="zh-CN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/</a:t>
            </a: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宵夜后   </a:t>
            </a:r>
            <a:r>
              <a:rPr lang="en-US" altLang="zh-CN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1</a:t>
            </a: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支</a:t>
            </a:r>
            <a:endParaRPr lang="zh-CN" altLang="zh-CN" sz="1050" kern="100" dirty="0"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041715" y="4780211"/>
            <a:ext cx="24384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晒</a:t>
            </a:r>
            <a:r>
              <a:rPr lang="en-US" altLang="zh-CN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IBM</a:t>
            </a: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体脂率截图</a:t>
            </a:r>
            <a:endParaRPr lang="en-US" altLang="zh-CN" sz="1050" kern="100" dirty="0"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分享自己的</a:t>
            </a:r>
            <a:r>
              <a:rPr lang="en-US" altLang="zh-CN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1</a:t>
            </a: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日</a:t>
            </a:r>
            <a:r>
              <a:rPr lang="en-US" altLang="zh-CN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3</a:t>
            </a: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餐照</a:t>
            </a:r>
            <a:endParaRPr lang="en-US" altLang="zh-CN" sz="1050" kern="100" dirty="0"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晒精美产品图</a:t>
            </a:r>
            <a:endParaRPr lang="en-US" altLang="zh-CN" sz="1050" kern="100" dirty="0"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 marL="171450" indent="-1714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050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晒运动照片（选填）</a:t>
            </a:r>
            <a:endParaRPr lang="zh-CN" altLang="zh-CN" sz="1050" kern="100" dirty="0"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85215" y="3009368"/>
            <a:ext cx="2323416" cy="1352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体验告别油腻的快乐</a:t>
            </a:r>
            <a:endParaRPr lang="en-US" altLang="zh-CN" sz="1400" kern="100" dirty="0"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不用改变饮食</a:t>
            </a:r>
            <a:endParaRPr lang="en-US" altLang="zh-CN" sz="1400" kern="100" dirty="0"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不用改变作息</a:t>
            </a:r>
            <a:endParaRPr lang="en-US" altLang="zh-CN" sz="1400" kern="100" dirty="0"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不用增加运动量</a:t>
            </a:r>
            <a:endParaRPr lang="en-US" altLang="zh-CN" sz="1400" kern="100" dirty="0"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820" y="699135"/>
            <a:ext cx="6172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华康新综艺体W7" panose="040B0709000000000000" charset="-122"/>
                <a:ea typeface="华康新综艺体W7" panose="040B0709000000000000" charset="-122"/>
              </a:rPr>
              <a:t>USER FLOW</a:t>
            </a:r>
            <a:endParaRPr lang="en-US" altLang="zh-CN" sz="400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pic>
        <p:nvPicPr>
          <p:cNvPr id="6" name="图片 5" descr="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05890"/>
            <a:ext cx="2741295" cy="5482590"/>
          </a:xfrm>
          <a:prstGeom prst="rect">
            <a:avLst/>
          </a:prstGeom>
        </p:spPr>
      </p:pic>
      <p:pic>
        <p:nvPicPr>
          <p:cNvPr id="8" name="图片 7" descr="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435" y="1375410"/>
            <a:ext cx="2741295" cy="5482590"/>
          </a:xfrm>
          <a:prstGeom prst="rect">
            <a:avLst/>
          </a:prstGeom>
        </p:spPr>
      </p:pic>
      <p:pic>
        <p:nvPicPr>
          <p:cNvPr id="9" name="图片 8" descr="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430" y="1375410"/>
            <a:ext cx="2741295" cy="5482590"/>
          </a:xfrm>
          <a:prstGeom prst="rect">
            <a:avLst/>
          </a:prstGeom>
        </p:spPr>
      </p:pic>
      <p:pic>
        <p:nvPicPr>
          <p:cNvPr id="10" name="图片 9" descr="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060" y="1375410"/>
            <a:ext cx="2741295" cy="5482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040674" y="2092867"/>
            <a:ext cx="216852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成为体验官</a:t>
            </a:r>
            <a:endParaRPr lang="en-US" altLang="zh-CN" sz="2400" b="1" kern="100" dirty="0"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  <a:p>
            <a:pPr algn="ctr"/>
            <a:r>
              <a:rPr lang="zh-CN" altLang="en-US" sz="2400" b="1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免费喝茶</a:t>
            </a:r>
            <a:r>
              <a:rPr lang="en-US" altLang="zh-CN" sz="2400" b="1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2</a:t>
            </a:r>
            <a:r>
              <a:rPr lang="zh-CN" altLang="en-US" sz="2400" b="1" kern="100" dirty="0"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个月</a:t>
            </a:r>
            <a:endParaRPr lang="en-US" altLang="zh-CN" sz="2400" b="1" kern="100" dirty="0"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696" y="3133289"/>
            <a:ext cx="2278480" cy="75227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09274" y="4807207"/>
            <a:ext cx="2042142" cy="3684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立即报名</a:t>
            </a:r>
            <a:endParaRPr lang="zh-CN" altLang="en-US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45" name="箭头: 燕尾形 21"/>
          <p:cNvSpPr/>
          <p:nvPr/>
        </p:nvSpPr>
        <p:spPr>
          <a:xfrm rot="5400000">
            <a:off x="7365367" y="3616611"/>
            <a:ext cx="3424360" cy="493148"/>
          </a:xfrm>
          <a:prstGeom prst="notchedRightArrow">
            <a:avLst>
              <a:gd name="adj1" fmla="val 50000"/>
              <a:gd name="adj2" fmla="val 69444"/>
            </a:avLst>
          </a:prstGeom>
          <a:gradFill>
            <a:gsLst>
              <a:gs pos="100000">
                <a:srgbClr val="DD0111"/>
              </a:gs>
              <a:gs pos="1000">
                <a:srgbClr val="FF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830971" y="1980340"/>
            <a:ext cx="493149" cy="511917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pc="130" dirty="0">
                <a:latin typeface="华康新综艺体W7" panose="040B0709000000000000" charset="-122"/>
                <a:ea typeface="华康新综艺体W7" panose="040B0709000000000000" charset="-122"/>
              </a:rPr>
              <a:t>01</a:t>
            </a:r>
            <a:endParaRPr lang="en-US" altLang="zh-CN" sz="800" b="1" spc="130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8830972" y="2631822"/>
            <a:ext cx="493149" cy="511917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pc="130" dirty="0">
                <a:latin typeface="华康新综艺体W7" panose="040B0709000000000000" charset="-122"/>
                <a:ea typeface="华康新综艺体W7" panose="040B0709000000000000" charset="-122"/>
              </a:rPr>
              <a:t>02</a:t>
            </a:r>
            <a:endParaRPr lang="en-US" altLang="zh-CN" sz="800" b="1" spc="130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119442" y="2052467"/>
            <a:ext cx="998702" cy="27828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</a:rPr>
              <a:t>提交申请</a:t>
            </a:r>
            <a:endParaRPr lang="zh-CN" altLang="en-US" sz="1050" b="1" spc="130" dirty="0">
              <a:solidFill>
                <a:schemeClr val="tx1">
                  <a:lumMod val="85000"/>
                  <a:lumOff val="15000"/>
                </a:schemeClr>
              </a:solidFill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686741" y="1533031"/>
            <a:ext cx="2754000" cy="408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739900" y="1533031"/>
            <a:ext cx="2754000" cy="408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20563" y="1533031"/>
            <a:ext cx="2754000" cy="408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90536" y="2035469"/>
            <a:ext cx="888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康新综艺体W7" panose="040B0709000000000000" charset="-122"/>
                <a:ea typeface="华康新综艺体W7" panose="040B0709000000000000" charset="-122"/>
              </a:rPr>
              <a:t>姓名：</a:t>
            </a:r>
            <a:endParaRPr lang="zh-CN" altLang="en-US" sz="1600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671487" y="2009207"/>
            <a:ext cx="160403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890536" y="2571608"/>
            <a:ext cx="888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康新综艺体W7" panose="040B0709000000000000" charset="-122"/>
                <a:ea typeface="华康新综艺体W7" panose="040B0709000000000000" charset="-122"/>
              </a:rPr>
              <a:t>电话：</a:t>
            </a:r>
            <a:endParaRPr lang="zh-CN" altLang="en-US" sz="1600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671487" y="2545346"/>
            <a:ext cx="160403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890536" y="3134009"/>
            <a:ext cx="888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康新综艺体W7" panose="040B0709000000000000" charset="-122"/>
                <a:ea typeface="华康新综艺体W7" panose="040B0709000000000000" charset="-122"/>
              </a:rPr>
              <a:t>年龄：</a:t>
            </a:r>
            <a:endParaRPr lang="zh-CN" altLang="en-US" sz="1600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671487" y="3107747"/>
            <a:ext cx="160403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890537" y="3584563"/>
            <a:ext cx="659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康新综艺体W7" panose="040B0709000000000000" charset="-122"/>
                <a:ea typeface="华康新综艺体W7" panose="040B0709000000000000" charset="-122"/>
              </a:rPr>
              <a:t>地址：</a:t>
            </a:r>
            <a:endParaRPr lang="zh-CN" altLang="en-US" sz="1600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671487" y="3591860"/>
            <a:ext cx="160403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528712" y="4439251"/>
            <a:ext cx="1133797" cy="35266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tx1"/>
                </a:solidFill>
                <a:latin typeface="华康新综艺体W7" panose="040B0709000000000000" charset="-122"/>
                <a:ea typeface="华康新综艺体W7" panose="040B0709000000000000" charset="-122"/>
                <a:cs typeface="Times New Roman" panose="02020603050405020304" pitchFamily="18" charset="0"/>
              </a:rPr>
              <a:t>确定</a:t>
            </a:r>
            <a:endParaRPr lang="zh-CN" altLang="en-US" kern="100" dirty="0">
              <a:solidFill>
                <a:schemeClr val="tx1"/>
              </a:solidFill>
              <a:latin typeface="华康新综艺体W7" panose="040B0709000000000000" charset="-122"/>
              <a:ea typeface="华康新综艺体W7" panose="040B0709000000000000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44536" y="1518878"/>
            <a:ext cx="275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华康新综艺体W7" panose="040B0709000000000000" charset="-122"/>
                <a:ea typeface="华康新综艺体W7" panose="040B0709000000000000" charset="-122"/>
              </a:rPr>
              <a:t>您已完成报名</a:t>
            </a:r>
            <a:endParaRPr lang="en-US" altLang="zh-CN" sz="1400" b="1" dirty="0">
              <a:latin typeface="华康新综艺体W7" panose="040B0709000000000000" charset="-122"/>
              <a:ea typeface="华康新综艺体W7" panose="040B0709000000000000" charset="-122"/>
            </a:endParaRPr>
          </a:p>
          <a:p>
            <a:pPr algn="ctr"/>
            <a:r>
              <a:rPr lang="zh-CN" altLang="en-US" sz="1400" b="1" dirty="0">
                <a:latin typeface="华康新综艺体W7" panose="040B0709000000000000" charset="-122"/>
                <a:ea typeface="华康新综艺体W7" panose="040B0709000000000000" charset="-122"/>
              </a:rPr>
              <a:t>请知悉流程，静待通知</a:t>
            </a:r>
            <a:endParaRPr lang="zh-CN" altLang="en-US" sz="1600" b="1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275441" y="4012304"/>
            <a:ext cx="1422157" cy="2737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加入体验官</a:t>
            </a:r>
            <a:r>
              <a:rPr lang="en-US" altLang="zh-CN" sz="105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CLUB</a:t>
            </a:r>
            <a:endParaRPr lang="zh-CN" altLang="en-US" sz="1050" b="1" spc="130" dirty="0">
              <a:solidFill>
                <a:schemeClr val="tx1">
                  <a:lumMod val="85000"/>
                  <a:lumOff val="15000"/>
                </a:schemeClr>
              </a:solidFill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8830972" y="3302298"/>
            <a:ext cx="493149" cy="511917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pc="130" dirty="0">
                <a:latin typeface="华康新综艺体W7" panose="040B0709000000000000" charset="-122"/>
                <a:ea typeface="华康新综艺体W7" panose="040B0709000000000000" charset="-122"/>
              </a:rPr>
              <a:t>03</a:t>
            </a:r>
            <a:endParaRPr lang="en-US" altLang="zh-CN" sz="800" b="1" spc="130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101897" y="3334921"/>
            <a:ext cx="998702" cy="2737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</a:rPr>
              <a:t>邮寄产品</a:t>
            </a:r>
            <a:endParaRPr lang="zh-CN" altLang="en-US" sz="1050" b="1" spc="130" dirty="0">
              <a:solidFill>
                <a:schemeClr val="tx1">
                  <a:lumMod val="85000"/>
                  <a:lumOff val="15000"/>
                </a:schemeClr>
              </a:solidFill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8838214" y="3972774"/>
            <a:ext cx="493149" cy="511917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pc="130" dirty="0">
                <a:latin typeface="华康新综艺体W7" panose="040B0709000000000000" charset="-122"/>
                <a:ea typeface="华康新综艺体W7" panose="040B0709000000000000" charset="-122"/>
              </a:rPr>
              <a:t>04</a:t>
            </a:r>
            <a:endParaRPr lang="en-US" altLang="zh-CN" sz="800" b="1" spc="130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275441" y="2692612"/>
            <a:ext cx="816670" cy="2737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</a:rPr>
              <a:t>电话回访</a:t>
            </a:r>
            <a:endParaRPr lang="zh-CN" altLang="en-US" sz="1050" b="1" spc="130" dirty="0">
              <a:solidFill>
                <a:schemeClr val="tx1">
                  <a:lumMod val="85000"/>
                  <a:lumOff val="15000"/>
                </a:schemeClr>
              </a:solidFill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830970" y="4614080"/>
            <a:ext cx="493149" cy="511917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b="1" spc="130" dirty="0">
                <a:latin typeface="华康新综艺体W7" panose="040B0709000000000000" charset="-122"/>
                <a:ea typeface="华康新综艺体W7" panose="040B0709000000000000" charset="-122"/>
              </a:rPr>
              <a:t>05</a:t>
            </a:r>
            <a:endParaRPr lang="en-US" altLang="zh-CN" sz="800" b="1" spc="130" dirty="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80153" y="4648336"/>
            <a:ext cx="816670" cy="2737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</a:rPr>
              <a:t>体验完成</a:t>
            </a:r>
            <a:endParaRPr lang="zh-CN" altLang="en-US" sz="1050" b="1" spc="130" dirty="0">
              <a:solidFill>
                <a:schemeClr val="tx1">
                  <a:lumMod val="85000"/>
                  <a:lumOff val="15000"/>
                </a:schemeClr>
              </a:solidFill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 flipH="1">
            <a:off x="7798157" y="4853901"/>
            <a:ext cx="1223379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公布体验报告，根据打卡内容质量，筛选“最佳体验官”</a:t>
            </a:r>
            <a:endParaRPr lang="zh-CN" altLang="en-US" sz="1000" spc="130" dirty="0">
              <a:solidFill>
                <a:schemeClr val="bg1">
                  <a:lumMod val="50000"/>
                </a:schemeClr>
              </a:solidFill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 flipH="1">
            <a:off x="9259567" y="4263644"/>
            <a:ext cx="1223379" cy="8617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</a:rPr>
              <a:t>每日打卡，按要求提供每日体脂截图、应用茶珍的场景照片和一日三餐内容。</a:t>
            </a:r>
            <a:endParaRPr lang="zh-CN" altLang="en-US" sz="1000" spc="130" dirty="0">
              <a:solidFill>
                <a:schemeClr val="bg1">
                  <a:lumMod val="50000"/>
                </a:schemeClr>
              </a:solidFill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 flipH="1">
            <a:off x="9270742" y="2898591"/>
            <a:ext cx="1223379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</a:rPr>
              <a:t>第一时间联系符合要求的报名者，电话回访，确认信息</a:t>
            </a:r>
            <a:endParaRPr lang="zh-CN" altLang="en-US" sz="1000" spc="130" dirty="0">
              <a:solidFill>
                <a:schemeClr val="bg1">
                  <a:lumMod val="50000"/>
                </a:schemeClr>
              </a:solidFill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 flipH="1">
            <a:off x="7905147" y="3675092"/>
            <a:ext cx="1223379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公布入选名单</a:t>
            </a:r>
            <a:r>
              <a:rPr lang="en-US" altLang="zh-CN" sz="1000" spc="130" dirty="0">
                <a:solidFill>
                  <a:schemeClr val="bg1">
                    <a:lumMod val="50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,</a:t>
            </a: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每月邮寄一次产品</a:t>
            </a:r>
            <a:endParaRPr lang="zh-CN" altLang="en-US" sz="1000" spc="130" dirty="0">
              <a:solidFill>
                <a:schemeClr val="bg1">
                  <a:lumMod val="50000"/>
                </a:schemeClr>
              </a:solidFill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 flipH="1">
            <a:off x="7746941" y="2296873"/>
            <a:ext cx="1344230" cy="5539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00" spc="130" dirty="0">
                <a:solidFill>
                  <a:schemeClr val="bg1">
                    <a:lumMod val="50000"/>
                  </a:schemeClr>
                </a:solidFill>
                <a:latin typeface="华康新综艺体W7" panose="040B0709000000000000" charset="-122"/>
                <a:ea typeface="华康新综艺体W7" panose="040B0709000000000000" charset="-122"/>
                <a:cs typeface="华康新综艺体W7" panose="040B0709000000000000" charset="-122"/>
              </a:rPr>
              <a:t>关注微信公众号“天士力健康官”，提交申请</a:t>
            </a:r>
            <a:endParaRPr lang="zh-CN" altLang="en-US" sz="1000" spc="130" dirty="0">
              <a:solidFill>
                <a:schemeClr val="bg1">
                  <a:lumMod val="50000"/>
                </a:schemeClr>
              </a:solidFill>
              <a:latin typeface="华康新综艺体W7" panose="040B0709000000000000" charset="-122"/>
              <a:ea typeface="华康新综艺体W7" panose="040B0709000000000000" charset="-122"/>
              <a:cs typeface="华康新综艺体W7" panose="040B0709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820" y="699135"/>
            <a:ext cx="6172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华康新综艺体W7" panose="040B0709000000000000" charset="-122"/>
                <a:ea typeface="华康新综艺体W7" panose="040B0709000000000000" charset="-122"/>
              </a:rPr>
              <a:t>USER FLOW</a:t>
            </a:r>
            <a:endParaRPr lang="en-US" altLang="zh-CN" sz="4000">
              <a:latin typeface="华康新综艺体W7" panose="040B0709000000000000" charset="-122"/>
              <a:ea typeface="华康新综艺体W7" panose="040B0709000000000000" charset="-122"/>
            </a:endParaRPr>
          </a:p>
        </p:txBody>
      </p:sp>
      <p:pic>
        <p:nvPicPr>
          <p:cNvPr id="2" name="图片 1" descr="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289685"/>
            <a:ext cx="2693035" cy="5386070"/>
          </a:xfrm>
          <a:prstGeom prst="rect">
            <a:avLst/>
          </a:prstGeom>
        </p:spPr>
      </p:pic>
      <p:pic>
        <p:nvPicPr>
          <p:cNvPr id="4" name="图片 3" descr="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910" y="1289685"/>
            <a:ext cx="2693035" cy="5386070"/>
          </a:xfrm>
          <a:prstGeom prst="rect">
            <a:avLst/>
          </a:prstGeom>
        </p:spPr>
      </p:pic>
      <p:pic>
        <p:nvPicPr>
          <p:cNvPr id="5" name="图片 4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40" y="1289685"/>
            <a:ext cx="2693035" cy="5386070"/>
          </a:xfrm>
          <a:prstGeom prst="rect">
            <a:avLst/>
          </a:prstGeom>
        </p:spPr>
      </p:pic>
      <p:pic>
        <p:nvPicPr>
          <p:cNvPr id="6" name="图片 5" descr="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360" y="1289685"/>
            <a:ext cx="2693035" cy="53860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7820" y="699135"/>
            <a:ext cx="6172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方正公文小标宋" panose="02000500000000000000" charset="-122"/>
                <a:ea typeface="方正公文小标宋" panose="02000500000000000000" charset="-122"/>
              </a:rPr>
              <a:t>周期</a:t>
            </a:r>
            <a:endParaRPr lang="zh-CN" altLang="en-US" sz="40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97350" y="2458720"/>
            <a:ext cx="6908800" cy="628650"/>
            <a:chOff x="4242" y="3722"/>
            <a:chExt cx="10880" cy="990"/>
          </a:xfrm>
        </p:grpSpPr>
        <p:sp>
          <p:nvSpPr>
            <p:cNvPr id="7" name="同心圆 6"/>
            <p:cNvSpPr/>
            <p:nvPr/>
          </p:nvSpPr>
          <p:spPr>
            <a:xfrm>
              <a:off x="4242" y="3722"/>
              <a:ext cx="1080" cy="990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</a:endParaRPr>
            </a:p>
          </p:txBody>
        </p:sp>
        <p:sp>
          <p:nvSpPr>
            <p:cNvPr id="8" name="同心圆 7"/>
            <p:cNvSpPr/>
            <p:nvPr/>
          </p:nvSpPr>
          <p:spPr>
            <a:xfrm>
              <a:off x="9142" y="3722"/>
              <a:ext cx="1080" cy="990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</a:endParaRPr>
            </a:p>
          </p:txBody>
        </p:sp>
        <p:sp>
          <p:nvSpPr>
            <p:cNvPr id="9" name="同心圆 8"/>
            <p:cNvSpPr/>
            <p:nvPr/>
          </p:nvSpPr>
          <p:spPr>
            <a:xfrm>
              <a:off x="14042" y="3722"/>
              <a:ext cx="1080" cy="990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</a:endParaRPr>
            </a:p>
          </p:txBody>
        </p:sp>
        <p:sp>
          <p:nvSpPr>
            <p:cNvPr id="10" name="右箭头 9"/>
            <p:cNvSpPr/>
            <p:nvPr/>
          </p:nvSpPr>
          <p:spPr>
            <a:xfrm>
              <a:off x="5912" y="3722"/>
              <a:ext cx="2640" cy="99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方正公文小标宋" panose="02000500000000000000" charset="-122"/>
                <a:ea typeface="方正公文小标宋" panose="02000500000000000000" charset="-122"/>
              </a:endParaRPr>
            </a:p>
          </p:txBody>
        </p:sp>
        <p:sp>
          <p:nvSpPr>
            <p:cNvPr id="11" name="右箭头 10"/>
            <p:cNvSpPr/>
            <p:nvPr/>
          </p:nvSpPr>
          <p:spPr>
            <a:xfrm>
              <a:off x="10812" y="3722"/>
              <a:ext cx="2640" cy="99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方正公文小标宋" panose="02000500000000000000" charset="-122"/>
                <a:ea typeface="方正公文小标宋" panose="02000500000000000000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76350" y="2458720"/>
            <a:ext cx="2736850" cy="628650"/>
            <a:chOff x="6810" y="4072"/>
            <a:chExt cx="4310" cy="990"/>
          </a:xfrm>
        </p:grpSpPr>
        <p:sp>
          <p:nvSpPr>
            <p:cNvPr id="13" name="同心圆 12"/>
            <p:cNvSpPr/>
            <p:nvPr/>
          </p:nvSpPr>
          <p:spPr>
            <a:xfrm>
              <a:off x="6810" y="4072"/>
              <a:ext cx="1080" cy="990"/>
            </a:xfrm>
            <a:prstGeom prst="donu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方正公文小标宋" panose="02000500000000000000" charset="-122"/>
                <a:ea typeface="方正公文小标宋" panose="02000500000000000000" charset="-122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8480" y="4072"/>
              <a:ext cx="2640" cy="99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方正公文小标宋" panose="02000500000000000000" charset="-122"/>
                <a:ea typeface="方正公文小标宋" panose="02000500000000000000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60070" y="3430270"/>
            <a:ext cx="2118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确认页面文案</a:t>
            </a:r>
            <a:endParaRPr lang="zh-CN" altLang="en-US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algn="ctr"/>
            <a:r>
              <a:rPr lang="en-US" altLang="zh-CN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1</a:t>
            </a:r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）进入设计</a:t>
            </a:r>
            <a:endParaRPr lang="zh-CN" altLang="en-US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algn="ctr"/>
            <a:r>
              <a:rPr lang="en-US" altLang="zh-CN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2</a:t>
            </a:r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）基础功能开发</a:t>
            </a:r>
            <a:endParaRPr lang="zh-CN" altLang="en-US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67405" y="3430270"/>
            <a:ext cx="2023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物料筹备</a:t>
            </a:r>
            <a:endParaRPr lang="zh-CN" altLang="en-US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algn="ctr"/>
            <a:r>
              <a:rPr lang="en-US" altLang="zh-CN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1</a:t>
            </a:r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）画面初版</a:t>
            </a:r>
            <a:endParaRPr lang="zh-CN" altLang="en-US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  <a:p>
            <a:pPr algn="ctr"/>
            <a:r>
              <a:rPr lang="en-US" altLang="zh-CN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2</a:t>
            </a:r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）基础功能开发</a:t>
            </a:r>
            <a:endParaRPr lang="zh-CN" altLang="en-US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84425" y="2090420"/>
            <a:ext cx="1390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4</a:t>
            </a:r>
            <a:r>
              <a:rPr lang="zh-CN" altLang="en-US" b="1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个工作日</a:t>
            </a:r>
            <a:endParaRPr lang="zh-CN" altLang="en-US" b="1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00675" y="2090420"/>
            <a:ext cx="1390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1</a:t>
            </a:r>
            <a:r>
              <a:rPr lang="zh-CN" altLang="en-US" b="1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个工作日</a:t>
            </a:r>
            <a:endParaRPr lang="zh-CN" altLang="en-US" b="1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16925" y="2090420"/>
            <a:ext cx="1390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3</a:t>
            </a:r>
            <a:r>
              <a:rPr lang="zh-CN" altLang="en-US" b="1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个工作日</a:t>
            </a:r>
            <a:endParaRPr lang="zh-CN" altLang="en-US" b="1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10020" y="3430270"/>
            <a:ext cx="20231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微软雅黑" panose="020B0503020204020204" pitchFamily="34" charset="-122"/>
              </a:rPr>
              <a:t>调试匹配</a:t>
            </a:r>
            <a:endParaRPr lang="en-US" altLang="zh-CN">
              <a:latin typeface="方正公文小标宋" panose="02000500000000000000" charset="-122"/>
              <a:ea typeface="方正公文小标宋" panose="02000500000000000000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微软雅黑" panose="020B0503020204020204" pitchFamily="34" charset="-122"/>
              </a:rPr>
              <a:t>画面确认</a:t>
            </a:r>
            <a:endParaRPr lang="zh-CN" altLang="en-US">
              <a:latin typeface="方正公文小标宋" panose="02000500000000000000" charset="-122"/>
              <a:ea typeface="方正公文小标宋" panose="02000500000000000000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微软雅黑" panose="020B0503020204020204" pitchFamily="34" charset="-122"/>
              </a:rPr>
              <a:t>进入切图</a:t>
            </a:r>
            <a:endParaRPr lang="zh-CN" altLang="en-US">
              <a:latin typeface="方正公文小标宋" panose="02000500000000000000" charset="-122"/>
              <a:ea typeface="方正公文小标宋" panose="02000500000000000000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微软雅黑" panose="020B0503020204020204" pitchFamily="34" charset="-122"/>
              </a:rPr>
              <a:t>开始调试功能</a:t>
            </a:r>
            <a:endParaRPr lang="zh-CN" altLang="en-US">
              <a:latin typeface="方正公文小标宋" panose="02000500000000000000" charset="-122"/>
              <a:ea typeface="方正公文小标宋" panose="02000500000000000000" charset="-122"/>
              <a:cs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652635" y="3430270"/>
            <a:ext cx="2023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微软雅黑" panose="020B0503020204020204" pitchFamily="34" charset="-122"/>
              </a:rPr>
              <a:t>确认功能可行</a:t>
            </a:r>
            <a:endParaRPr lang="zh-CN" altLang="en-US">
              <a:latin typeface="方正公文小标宋" panose="02000500000000000000" charset="-122"/>
              <a:ea typeface="方正公文小标宋" panose="02000500000000000000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>
                <a:latin typeface="方正公文小标宋" panose="02000500000000000000" charset="-122"/>
                <a:ea typeface="方正公文小标宋" panose="02000500000000000000" charset="-122"/>
                <a:cs typeface="微软雅黑" panose="020B0503020204020204" pitchFamily="34" charset="-122"/>
              </a:rPr>
              <a:t>执行上线</a:t>
            </a:r>
            <a:endParaRPr lang="zh-CN" altLang="en-US">
              <a:latin typeface="方正公文小标宋" panose="02000500000000000000" charset="-122"/>
              <a:ea typeface="方正公文小标宋" panose="02000500000000000000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1205" y="5068570"/>
            <a:ext cx="10924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说明：最少需要</a:t>
            </a:r>
            <a:r>
              <a:rPr lang="en-US" altLang="zh-CN" b="1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8</a:t>
            </a:r>
            <a:r>
              <a:rPr lang="zh-CN" altLang="en-US" b="1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个工作日进行画面</a:t>
            </a:r>
            <a:r>
              <a:rPr lang="en-US" altLang="zh-CN" b="1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+</a:t>
            </a:r>
            <a:r>
              <a:rPr lang="zh-CN" altLang="en-US" b="1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开发功能</a:t>
            </a:r>
            <a:endParaRPr lang="zh-CN" altLang="en-US" b="1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0" y="3000375"/>
            <a:ext cx="9163050" cy="1162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2522220"/>
            <a:ext cx="116992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600">
                <a:latin typeface="方正公文小标宋" panose="02000500000000000000" charset="-122"/>
                <a:ea typeface="方正公文小标宋" panose="02000500000000000000" charset="-122"/>
                <a:cs typeface="华康新综艺体W7" panose="040B0709000000000000" charset="-122"/>
              </a:rPr>
              <a:t>THANKS</a:t>
            </a:r>
            <a:endParaRPr lang="zh-CN" altLang="en-US" sz="6600">
              <a:latin typeface="方正公文小标宋" panose="02000500000000000000" charset="-122"/>
              <a:ea typeface="方正公文小标宋" panose="02000500000000000000" charset="-122"/>
              <a:cs typeface="华康新综艺体W7" panose="040B0709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WPS 演示</Application>
  <PresentationFormat>宽屏</PresentationFormat>
  <Paragraphs>147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方正公文小标宋</vt:lpstr>
      <vt:lpstr>华康新综艺体W7</vt:lpstr>
      <vt:lpstr>微软雅黑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1501</dc:creator>
  <cp:lastModifiedBy>漏钟复梦</cp:lastModifiedBy>
  <cp:revision>32</cp:revision>
  <dcterms:created xsi:type="dcterms:W3CDTF">2021-07-08T09:36:00Z</dcterms:created>
  <dcterms:modified xsi:type="dcterms:W3CDTF">2021-07-26T01:29:05Z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D27EC5EB11104A2E8A6761CECC44BE2E</vt:lpwstr>
  </property>
  <property fmtid="{D5CDD505-2E9C-101B-9397-08002B2CF9AE}" pid="3" name="KSOProductBuildVer">
    <vt:lpwstr>2052-11.1.0.10667</vt:lpwstr>
  </property>
</Properties>
</file>